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24"/>
  </p:notesMasterIdLst>
  <p:handoutMasterIdLst>
    <p:handoutMasterId r:id="rId25"/>
  </p:handoutMasterIdLst>
  <p:sldIdLst>
    <p:sldId id="308" r:id="rId3"/>
    <p:sldId id="280" r:id="rId4"/>
    <p:sldId id="295" r:id="rId5"/>
    <p:sldId id="296" r:id="rId6"/>
    <p:sldId id="260" r:id="rId7"/>
    <p:sldId id="298" r:id="rId8"/>
    <p:sldId id="290" r:id="rId9"/>
    <p:sldId id="291" r:id="rId10"/>
    <p:sldId id="292" r:id="rId11"/>
    <p:sldId id="293" r:id="rId12"/>
    <p:sldId id="300" r:id="rId13"/>
    <p:sldId id="301" r:id="rId14"/>
    <p:sldId id="302" r:id="rId15"/>
    <p:sldId id="303" r:id="rId16"/>
    <p:sldId id="304" r:id="rId17"/>
    <p:sldId id="305" r:id="rId18"/>
    <p:sldId id="306" r:id="rId19"/>
    <p:sldId id="307" r:id="rId20"/>
    <p:sldId id="288" r:id="rId21"/>
    <p:sldId id="289"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1B3F5B"/>
    <a:srgbClr val="ED8137"/>
    <a:srgbClr val="BC8F00"/>
    <a:srgbClr val="860000"/>
    <a:srgbClr val="00B0F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559" autoAdjust="0"/>
    <p:restoredTop sz="94752" autoAdjust="0"/>
  </p:normalViewPr>
  <p:slideViewPr>
    <p:cSldViewPr snapToGrid="0">
      <p:cViewPr varScale="1">
        <p:scale>
          <a:sx n="68" d="100"/>
          <a:sy n="68" d="100"/>
        </p:scale>
        <p:origin x="-828"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8/9/2022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8/9/2022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53302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 xmlns:p14="http://schemas.microsoft.com/office/powerpoint/2010/main" val="270909644"/>
      </p:ext>
    </p:extLst>
  </p:cSld>
  <p:clrMapOvr>
    <a:masterClrMapping/>
  </p:clrMapOvr>
  <p:extLst>
    <p:ext uri="{DCECCB84-F9BA-43D5-87BE-67443E8EF086}">
      <p15:sldGuideLst xmlns=""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 xmlns:p14="http://schemas.microsoft.com/office/powerpoint/2010/main" val="3227159557"/>
      </p:ext>
    </p:extLst>
  </p:cSld>
  <p:clrMapOvr>
    <a:masterClrMapping/>
  </p:clrMapOvr>
  <p:extLst>
    <p:ext uri="{DCECCB84-F9BA-43D5-87BE-67443E8EF086}">
      <p15:sldGuideLst xmlns=""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 xmlns:p14="http://schemas.microsoft.com/office/powerpoint/2010/main" val="3804378142"/>
      </p:ext>
    </p:extLst>
  </p:cSld>
  <p:clrMapOvr>
    <a:masterClrMapping/>
  </p:clrMapOvr>
  <p:extLst>
    <p:ext uri="{DCECCB84-F9BA-43D5-87BE-67443E8EF086}">
      <p15:sldGuideLst xmlns=""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 xmlns:p14="http://schemas.microsoft.com/office/powerpoint/2010/main" val="2777217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 xmlns:p14="http://schemas.microsoft.com/office/powerpoint/2010/main" val="562005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 xmlns:p14="http://schemas.microsoft.com/office/powerpoint/2010/main" val="15957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 xmlns:p14="http://schemas.microsoft.com/office/powerpoint/2010/main" val="3947595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 xmlns:p14="http://schemas.microsoft.com/office/powerpoint/2010/main" val="4278359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 xmlns:p14="http://schemas.microsoft.com/office/powerpoint/2010/main" val="27023021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 xmlns:p14="http://schemas.microsoft.com/office/powerpoint/2010/main" val="2218041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 xmlns:p14="http://schemas.microsoft.com/office/powerpoint/2010/main" val="4079406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 xmlns:p14="http://schemas.microsoft.com/office/powerpoint/2010/main" val="2014657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leighlandeche.com/design/seo-4-things-every-web-designer-should-know-abou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b="1" dirty="0" smtClean="0">
                <a:solidFill>
                  <a:srgbClr val="FF0000"/>
                </a:solidFill>
                <a:latin typeface="Adobe Garamond Pro"/>
                <a:ea typeface="Calibri" panose="020F0502020204030204" pitchFamily="34" charset="0"/>
                <a:cs typeface="Times New Roman" panose="02020603050405020304" pitchFamily="18" charset="0"/>
              </a:rPr>
              <a:t>Usage of </a:t>
            </a:r>
            <a:r>
              <a:rPr lang="en-US" b="1" dirty="0" smtClean="0">
                <a:solidFill>
                  <a:srgbClr val="FF0000"/>
                </a:solidFill>
                <a:latin typeface="Adobe Garamond Pro"/>
                <a:ea typeface="Calibri" panose="020F0502020204030204" pitchFamily="34" charset="0"/>
                <a:cs typeface="Times New Roman" panose="02020603050405020304" pitchFamily="18" charset="0"/>
              </a:rPr>
              <a:t>Text </a:t>
            </a:r>
            <a:r>
              <a:rPr lang="en-US" b="1" dirty="0" smtClean="0">
                <a:solidFill>
                  <a:srgbClr val="FF0000"/>
                </a:solidFill>
                <a:latin typeface="Adobe Garamond Pro"/>
                <a:ea typeface="Calibri" panose="020F0502020204030204" pitchFamily="34" charset="0"/>
                <a:cs typeface="Times New Roman" panose="02020603050405020304" pitchFamily="18" charset="0"/>
              </a:rPr>
              <a:t>in </a:t>
            </a:r>
            <a:r>
              <a:rPr lang="en-US" b="1" dirty="0" smtClean="0">
                <a:solidFill>
                  <a:srgbClr val="FF0000"/>
                </a:solidFill>
                <a:latin typeface="Adobe Garamond Pro"/>
                <a:ea typeface="Calibri" panose="020F0502020204030204" pitchFamily="34" charset="0"/>
                <a:cs typeface="Times New Roman" panose="02020603050405020304" pitchFamily="18" charset="0"/>
              </a:rPr>
              <a:t>Multimedia</a:t>
            </a:r>
          </a:p>
          <a:p>
            <a:endParaRPr lang="en-US" b="1" dirty="0" smtClean="0">
              <a:solidFill>
                <a:srgbClr val="FF0000"/>
              </a:solidFill>
              <a:latin typeface="Adobe Garamond Pro"/>
            </a:endParaRPr>
          </a:p>
          <a:p>
            <a:r>
              <a:rPr lang="en-US" b="1" dirty="0" smtClean="0">
                <a:solidFill>
                  <a:srgbClr val="FF0000"/>
                </a:solidFill>
                <a:latin typeface="Adobe Garamond Pro"/>
              </a:rPr>
              <a:t>Transition </a:t>
            </a:r>
            <a:r>
              <a:rPr lang="en-US" b="1" dirty="0" smtClean="0">
                <a:solidFill>
                  <a:srgbClr val="FF0000"/>
                </a:solidFill>
                <a:latin typeface="Adobe Garamond Pro"/>
              </a:rPr>
              <a:t>from conventional media to digital media.</a:t>
            </a:r>
            <a:endParaRPr lang="en-US" dirty="0">
              <a:solidFill>
                <a:srgbClr val="FF0000"/>
              </a:solidFill>
              <a:latin typeface="Adobe Garamond Pro"/>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Transition from conventional media to digital media.</a:t>
            </a:r>
          </a:p>
        </p:txBody>
      </p:sp>
      <p:sp>
        <p:nvSpPr>
          <p:cNvPr id="3" name="Content Placeholder 2"/>
          <p:cNvSpPr>
            <a:spLocks noGrp="1"/>
          </p:cNvSpPr>
          <p:nvPr>
            <p:ph idx="1"/>
          </p:nvPr>
        </p:nvSpPr>
        <p:spPr/>
        <p:txBody>
          <a:bodyPr>
            <a:normAutofit/>
          </a:bodyPr>
          <a:lstStyle/>
          <a:p>
            <a:pPr algn="l"/>
            <a:r>
              <a:rPr lang="en-US" sz="2400" b="0" i="0" dirty="0">
                <a:effectLst/>
                <a:latin typeface="inherit"/>
              </a:rPr>
              <a:t>From Traditional </a:t>
            </a:r>
            <a:r>
              <a:rPr lang="en-US" sz="2400" b="0" i="0" dirty="0" smtClean="0">
                <a:effectLst/>
                <a:latin typeface="inherit"/>
              </a:rPr>
              <a:t>to </a:t>
            </a:r>
            <a:r>
              <a:rPr lang="en-US" sz="2400" b="0" i="0" dirty="0">
                <a:effectLst/>
                <a:latin typeface="inherit"/>
              </a:rPr>
              <a:t>Full Digital</a:t>
            </a:r>
            <a:br>
              <a:rPr lang="en-US" sz="2400" b="0" i="0" dirty="0">
                <a:effectLst/>
                <a:latin typeface="inherit"/>
              </a:rPr>
            </a:br>
            <a:endParaRPr lang="en-US" sz="2400" b="0" i="0" dirty="0">
              <a:effectLst/>
              <a:latin typeface="inherit"/>
            </a:endParaRPr>
          </a:p>
          <a:p>
            <a:pPr marL="0" indent="0" algn="just">
              <a:buNone/>
            </a:pPr>
            <a:r>
              <a:rPr lang="en-US" sz="2400" b="0" i="0" dirty="0">
                <a:effectLst/>
                <a:latin typeface="IBM Plex Sans" panose="020B0503050203000203" pitchFamily="34" charset="0"/>
              </a:rPr>
              <a:t>If all this sounds good and you’re ready to dive in — there’s no need to rush. In fact, you might be better off making the change slowly and using both ways of marketing for a while. Augment your traditional marketing strategy with a couple of digital basics. </a:t>
            </a:r>
            <a:r>
              <a:rPr lang="en-US" sz="2400" b="0" i="0" u="none" strike="noStrike" dirty="0">
                <a:effectLst/>
                <a:latin typeface="IBM Plex Sans" panose="020B0503050203000203" pitchFamily="34" charset="0"/>
                <a:hlinkClick r:id="rId2">
                  <a:extLst>
                    <a:ext uri="{A12FA001-AC4F-418D-AE19-62706E023703}">
                      <ahyp:hlinkClr xmlns="" xmlns:ahyp="http://schemas.microsoft.com/office/drawing/2018/hyperlinkcolor" val="tx"/>
                    </a:ext>
                  </a:extLst>
                </a:hlinkClick>
              </a:rPr>
              <a:t>Create a website</a:t>
            </a:r>
            <a:r>
              <a:rPr lang="en-US" sz="2400" b="0" i="0" dirty="0">
                <a:effectLst/>
                <a:latin typeface="IBM Plex Sans" panose="020B0503050203000203" pitchFamily="34" charset="0"/>
              </a:rPr>
              <a:t>, build a social media presence, start an email newsletter. Keep up with the latest trends and slowly begin relying on digital more</a:t>
            </a:r>
            <a:r>
              <a:rPr lang="en-US" sz="2400" b="0" i="0" dirty="0" smtClean="0">
                <a:effectLst/>
                <a:latin typeface="IBM Plex Sans" panose="020B0503050203000203" pitchFamily="34" charset="0"/>
              </a:rPr>
              <a:t>. </a:t>
            </a:r>
            <a:endParaRPr lang="en-US" sz="2400" b="0" i="0" dirty="0">
              <a:effectLst/>
              <a:latin typeface="IBM Plex Sans" panose="020B0503050203000203" pitchFamily="34" charset="0"/>
            </a:endParaRPr>
          </a:p>
          <a:p>
            <a:pPr marL="0" indent="0">
              <a:buNone/>
            </a:pPr>
            <a:endParaRPr lang="en-US" sz="24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10</a:t>
            </a:fld>
            <a:endParaRPr lang="en-US"/>
          </a:p>
        </p:txBody>
      </p:sp>
    </p:spTree>
    <p:extLst>
      <p:ext uri="{BB962C8B-B14F-4D97-AF65-F5344CB8AC3E}">
        <p14:creationId xmlns="" xmlns:p14="http://schemas.microsoft.com/office/powerpoint/2010/main" val="3071056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a:p>
        </p:txBody>
      </p:sp>
      <p:pic>
        <p:nvPicPr>
          <p:cNvPr id="1026" name="Picture 2"/>
          <p:cNvPicPr>
            <a:picLocks noChangeAspect="1" noChangeArrowheads="1"/>
          </p:cNvPicPr>
          <p:nvPr/>
        </p:nvPicPr>
        <p:blipFill>
          <a:blip r:embed="rId2"/>
          <a:srcRect/>
          <a:stretch>
            <a:fillRect/>
          </a:stretch>
        </p:blipFill>
        <p:spPr bwMode="auto">
          <a:xfrm>
            <a:off x="1364566" y="722106"/>
            <a:ext cx="9071903" cy="521063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pic>
        <p:nvPicPr>
          <p:cNvPr id="2050" name="Picture 2"/>
          <p:cNvPicPr>
            <a:picLocks noChangeAspect="1" noChangeArrowheads="1"/>
          </p:cNvPicPr>
          <p:nvPr/>
        </p:nvPicPr>
        <p:blipFill>
          <a:blip r:embed="rId2"/>
          <a:srcRect/>
          <a:stretch>
            <a:fillRect/>
          </a:stretch>
        </p:blipFill>
        <p:spPr bwMode="auto">
          <a:xfrm>
            <a:off x="1561514" y="707613"/>
            <a:ext cx="9192035" cy="56584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pic>
        <p:nvPicPr>
          <p:cNvPr id="3074" name="Picture 2"/>
          <p:cNvPicPr>
            <a:picLocks noChangeAspect="1" noChangeArrowheads="1"/>
          </p:cNvPicPr>
          <p:nvPr/>
        </p:nvPicPr>
        <p:blipFill>
          <a:blip r:embed="rId2"/>
          <a:srcRect/>
          <a:stretch>
            <a:fillRect/>
          </a:stretch>
        </p:blipFill>
        <p:spPr bwMode="auto">
          <a:xfrm>
            <a:off x="1179901" y="815339"/>
            <a:ext cx="9491519" cy="53322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pic>
        <p:nvPicPr>
          <p:cNvPr id="4098" name="Picture 2"/>
          <p:cNvPicPr>
            <a:picLocks noChangeAspect="1" noChangeArrowheads="1"/>
          </p:cNvPicPr>
          <p:nvPr/>
        </p:nvPicPr>
        <p:blipFill>
          <a:blip r:embed="rId2"/>
          <a:srcRect/>
          <a:stretch>
            <a:fillRect/>
          </a:stretch>
        </p:blipFill>
        <p:spPr bwMode="auto">
          <a:xfrm>
            <a:off x="932347" y="633046"/>
            <a:ext cx="9729479" cy="5303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pic>
        <p:nvPicPr>
          <p:cNvPr id="5122" name="Picture 2"/>
          <p:cNvPicPr>
            <a:picLocks noChangeAspect="1" noChangeArrowheads="1"/>
          </p:cNvPicPr>
          <p:nvPr/>
        </p:nvPicPr>
        <p:blipFill>
          <a:blip r:embed="rId2"/>
          <a:srcRect/>
          <a:stretch>
            <a:fillRect/>
          </a:stretch>
        </p:blipFill>
        <p:spPr bwMode="auto">
          <a:xfrm>
            <a:off x="854779" y="661183"/>
            <a:ext cx="10005479" cy="55989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pic>
        <p:nvPicPr>
          <p:cNvPr id="6146" name="Picture 2"/>
          <p:cNvPicPr>
            <a:picLocks noChangeAspect="1" noChangeArrowheads="1"/>
          </p:cNvPicPr>
          <p:nvPr/>
        </p:nvPicPr>
        <p:blipFill>
          <a:blip r:embed="rId2"/>
          <a:srcRect/>
          <a:stretch>
            <a:fillRect/>
          </a:stretch>
        </p:blipFill>
        <p:spPr bwMode="auto">
          <a:xfrm>
            <a:off x="1074015" y="942536"/>
            <a:ext cx="9844580" cy="49885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17</a:t>
            </a:fld>
            <a:endParaRPr lang="en-US"/>
          </a:p>
        </p:txBody>
      </p:sp>
      <p:pic>
        <p:nvPicPr>
          <p:cNvPr id="7170" name="Picture 2"/>
          <p:cNvPicPr>
            <a:picLocks noChangeAspect="1" noChangeArrowheads="1"/>
          </p:cNvPicPr>
          <p:nvPr/>
        </p:nvPicPr>
        <p:blipFill>
          <a:blip r:embed="rId2"/>
          <a:srcRect/>
          <a:stretch>
            <a:fillRect/>
          </a:stretch>
        </p:blipFill>
        <p:spPr bwMode="auto">
          <a:xfrm>
            <a:off x="1111349" y="745588"/>
            <a:ext cx="10036264" cy="54090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18</a:t>
            </a:fld>
            <a:endParaRPr lang="en-US"/>
          </a:p>
        </p:txBody>
      </p:sp>
      <p:pic>
        <p:nvPicPr>
          <p:cNvPr id="8194" name="Picture 2"/>
          <p:cNvPicPr>
            <a:picLocks noChangeAspect="1" noChangeArrowheads="1"/>
          </p:cNvPicPr>
          <p:nvPr/>
        </p:nvPicPr>
        <p:blipFill>
          <a:blip r:embed="rId2"/>
          <a:srcRect/>
          <a:stretch>
            <a:fillRect/>
          </a:stretch>
        </p:blipFill>
        <p:spPr bwMode="auto">
          <a:xfrm>
            <a:off x="1051230" y="618978"/>
            <a:ext cx="10144028" cy="54793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E525D4-3B28-C33E-2073-A725B39C4102}"/>
              </a:ext>
            </a:extLst>
          </p:cNvPr>
          <p:cNvSpPr>
            <a:spLocks noGrp="1"/>
          </p:cNvSpPr>
          <p:nvPr>
            <p:ph type="title"/>
          </p:nvPr>
        </p:nvSpPr>
        <p:spPr/>
        <p:txBody>
          <a:bodyPr/>
          <a:lstStyle/>
          <a:p>
            <a:r>
              <a:rPr lang="en-IN" dirty="0"/>
              <a:t>Reference and text books:- </a:t>
            </a:r>
          </a:p>
        </p:txBody>
      </p:sp>
      <p:sp>
        <p:nvSpPr>
          <p:cNvPr id="3" name="Content Placeholder 2">
            <a:extLst>
              <a:ext uri="{FF2B5EF4-FFF2-40B4-BE49-F238E27FC236}">
                <a16:creationId xmlns="" xmlns:a16="http://schemas.microsoft.com/office/drawing/2014/main" id="{E8401E53-F8B9-53F3-DD67-29C08A79FFAA}"/>
              </a:ext>
            </a:extLst>
          </p:cNvPr>
          <p:cNvSpPr>
            <a:spLocks noGrp="1"/>
          </p:cNvSpPr>
          <p:nvPr>
            <p:ph idx="1"/>
          </p:nvPr>
        </p:nvSpPr>
        <p:spPr/>
        <p:txBody>
          <a:bodyPr>
            <a:normAutofit/>
          </a:bodyPr>
          <a:lstStyle/>
          <a:p>
            <a:pPr marR="53975" algn="just">
              <a:lnSpc>
                <a:spcPct val="115000"/>
              </a:lnSpc>
              <a:spcAft>
                <a:spcPts val="1000"/>
              </a:spcAft>
            </a:pPr>
            <a:r>
              <a:rPr lang="en-US" sz="1800" b="1" dirty="0">
                <a:effectLst/>
                <a:latin typeface="Calibri" panose="020F0502020204030204" pitchFamily="34" charset="0"/>
                <a:ea typeface="Adobe Garamond Pro"/>
                <a:cs typeface="Calibri" panose="020F0502020204030204" pitchFamily="34" charset="0"/>
              </a:rPr>
              <a:t>TEXT BOOKS</a:t>
            </a:r>
            <a:endParaRPr lang="en-IN" sz="1800" dirty="0">
              <a:effectLst/>
              <a:latin typeface="Calibri" panose="020F0502020204030204" pitchFamily="34" charset="0"/>
              <a:ea typeface="Calibri" panose="020F0502020204030204" pitchFamily="34" charset="0"/>
              <a:cs typeface="Raavi" panose="020B0502040204020203" pitchFamily="34" charset="0"/>
            </a:endParaRPr>
          </a:p>
          <a:p>
            <a:pPr marL="342900" lvl="0" indent="-342900" algn="jus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Tay Vaughan, “Multimedia making it work”, Tata McGraw-Hill, 2008.</a:t>
            </a:r>
            <a:endParaRPr lang="en-IN" sz="1800" dirty="0">
              <a:solidFill>
                <a:srgbClr val="000000"/>
              </a:solidFill>
              <a:effectLst/>
              <a:latin typeface="Calibri" panose="020F0502020204030204" pitchFamily="34" charset="0"/>
              <a:ea typeface="Times New Roman" panose="02020603050405020304" pitchFamily="18" charset="0"/>
            </a:endParaRPr>
          </a:p>
          <a:p>
            <a:pPr marL="342900" lvl="0" indent="-342900" algn="jus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Rajneesh Aggarwal &amp; B. B Tiwari, “Multimedia Systems”, Excel Publication, New Delhi, 2007.</a:t>
            </a:r>
            <a:endParaRPr lang="en-IN" sz="1800" dirty="0">
              <a:solidFill>
                <a:srgbClr val="000000"/>
              </a:solidFill>
              <a:effectLst/>
              <a:latin typeface="Calibri" panose="020F0502020204030204" pitchFamily="34" charset="0"/>
              <a:ea typeface="Times New Roman" panose="02020603050405020304" pitchFamily="18" charset="0"/>
            </a:endParaRPr>
          </a:p>
          <a:p>
            <a:pPr marL="342900" lvl="0" indent="-342900" algn="just">
              <a:buFont typeface="+mj-lt"/>
              <a:buAutoNum type="arabicPeriod"/>
            </a:pPr>
            <a:r>
              <a:rPr lang="en-US" sz="1800" dirty="0">
                <a:effectLst/>
                <a:latin typeface="Calibri" panose="020F0502020204030204" pitchFamily="34" charset="0"/>
                <a:ea typeface="Calibri" panose="020F0502020204030204" pitchFamily="34" charset="0"/>
                <a:cs typeface="Calibri" panose="020F0502020204030204" pitchFamily="34" charset="0"/>
              </a:rPr>
              <a:t>Li &amp; Drew, “Fundamentals of Multimedia”, Pearson Education, 2009.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R="53975" algn="just">
              <a:lnSpc>
                <a:spcPct val="115000"/>
              </a:lnSpc>
              <a:spcAft>
                <a:spcPts val="1000"/>
              </a:spcAft>
            </a:pPr>
            <a:endParaRPr lang="en-IN" sz="1800" dirty="0">
              <a:effectLst/>
              <a:latin typeface="Calibri" panose="020F0502020204030204" pitchFamily="34" charset="0"/>
              <a:ea typeface="Calibri" panose="020F0502020204030204" pitchFamily="34" charset="0"/>
              <a:cs typeface="Raavi" panose="020B0502040204020203" pitchFamily="34" charset="0"/>
            </a:endParaRPr>
          </a:p>
          <a:p>
            <a:pPr marR="53975" algn="just">
              <a:lnSpc>
                <a:spcPct val="115000"/>
              </a:lnSpc>
              <a:spcAft>
                <a:spcPts val="1000"/>
              </a:spcAft>
            </a:pPr>
            <a:r>
              <a:rPr lang="en-US" sz="1800" b="1" dirty="0">
                <a:effectLst/>
                <a:latin typeface="Calibri" panose="020F0502020204030204" pitchFamily="34" charset="0"/>
                <a:ea typeface="Adobe Garamond Pro"/>
                <a:cs typeface="Calibri" panose="020F0502020204030204" pitchFamily="34" charset="0"/>
              </a:rPr>
              <a:t>REFERENCE BOOKS</a:t>
            </a:r>
            <a:endParaRPr lang="en-IN" sz="1800" dirty="0">
              <a:effectLst/>
              <a:latin typeface="Calibri" panose="020F0502020204030204" pitchFamily="34" charset="0"/>
              <a:ea typeface="Calibri" panose="020F0502020204030204" pitchFamily="34" charset="0"/>
              <a:cs typeface="Raavi" panose="020B0502040204020203" pitchFamily="34" charset="0"/>
            </a:endParaRPr>
          </a:p>
          <a:p>
            <a:pPr marL="342900" lvl="0" indent="-342900" algn="just">
              <a:buFont typeface="+mj-lt"/>
              <a:buAutoNum type="arabicPeriod"/>
            </a:pPr>
            <a:r>
              <a:rPr lang="en-US" sz="1800" dirty="0">
                <a:effectLst/>
                <a:latin typeface="Calibri" panose="020F0502020204030204" pitchFamily="34" charset="0"/>
                <a:ea typeface="Calibri" panose="020F0502020204030204" pitchFamily="34" charset="0"/>
                <a:cs typeface="Calibri" panose="020F0502020204030204" pitchFamily="34" charset="0"/>
              </a:rPr>
              <a:t>Parekh Ranjan, “Principles of Multimedia”, Tata McGraw-Hill, 2007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US" sz="1800" dirty="0">
                <a:effectLst/>
                <a:latin typeface="Calibri" panose="020F0502020204030204" pitchFamily="34" charset="0"/>
                <a:ea typeface="Calibri" panose="020F0502020204030204" pitchFamily="34" charset="0"/>
                <a:cs typeface="Calibri" panose="020F0502020204030204" pitchFamily="34" charset="0"/>
              </a:rPr>
              <a:t>Anirban Mukhopadhyay and Arup Chattopadhyay, “Introduction to Computer Graphics and Multimedia”, Second Edition, Vikas Publishing 	House.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endParaRPr lang="en-IN" sz="1800" dirty="0">
              <a:effectLst/>
              <a:latin typeface="Calibri" panose="020F0502020204030204" pitchFamily="34" charset="0"/>
              <a:ea typeface="Calibri" panose="020F0502020204030204" pitchFamily="34" charset="0"/>
              <a:cs typeface="Raavi" panose="020B0502040204020203" pitchFamily="34" charset="0"/>
            </a:endParaRPr>
          </a:p>
          <a:p>
            <a:endParaRPr lang="en-IN" dirty="0"/>
          </a:p>
        </p:txBody>
      </p:sp>
      <p:sp>
        <p:nvSpPr>
          <p:cNvPr id="4" name="Slide Number Placeholder 3">
            <a:extLst>
              <a:ext uri="{FF2B5EF4-FFF2-40B4-BE49-F238E27FC236}">
                <a16:creationId xmlns="" xmlns:a16="http://schemas.microsoft.com/office/drawing/2014/main" id="{3A8E197D-9BA3-5046-A0DB-AB3E06E179B9}"/>
              </a:ext>
            </a:extLst>
          </p:cNvPr>
          <p:cNvSpPr>
            <a:spLocks noGrp="1"/>
          </p:cNvSpPr>
          <p:nvPr>
            <p:ph type="sldNum" sz="quarter" idx="12"/>
          </p:nvPr>
        </p:nvSpPr>
        <p:spPr/>
        <p:txBody>
          <a:bodyPr/>
          <a:lstStyle/>
          <a:p>
            <a:fld id="{BDCDBBEF-AA6C-4BA6-85B2-A17D7F280E38}" type="slidenum">
              <a:rPr lang="en-US" smtClean="0"/>
              <a:pPr/>
              <a:t>19</a:t>
            </a:fld>
            <a:endParaRPr lang="en-US"/>
          </a:p>
        </p:txBody>
      </p:sp>
    </p:spTree>
    <p:extLst>
      <p:ext uri="{BB962C8B-B14F-4D97-AF65-F5344CB8AC3E}">
        <p14:creationId xmlns="" xmlns:p14="http://schemas.microsoft.com/office/powerpoint/2010/main" val="2943933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ea typeface="Calibri" panose="020F0502020204030204" pitchFamily="34" charset="0"/>
                <a:cs typeface="Times New Roman" panose="02020603050405020304" pitchFamily="18" charset="0"/>
              </a:rPr>
              <a:t>Usage of text in Multimedia</a:t>
            </a:r>
            <a:endParaRPr lang="en-US" sz="3200" b="1"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pPr marL="0" indent="0" algn="just">
              <a:buNone/>
            </a:pPr>
            <a:r>
              <a:rPr lang="en-US" dirty="0"/>
              <a:t>Definition of Text</a:t>
            </a:r>
          </a:p>
          <a:p>
            <a:pPr marL="0" indent="0" algn="just">
              <a:buNone/>
            </a:pPr>
            <a:r>
              <a:rPr lang="en-US" dirty="0"/>
              <a:t>• Text is words and symbols in any form, spoken or </a:t>
            </a:r>
            <a:r>
              <a:rPr lang="en-US" dirty="0" smtClean="0"/>
              <a:t>written</a:t>
            </a:r>
            <a:r>
              <a:rPr lang="en-US" dirty="0"/>
              <a:t>, are the most common system of </a:t>
            </a:r>
            <a:r>
              <a:rPr lang="en-US" dirty="0" smtClean="0"/>
              <a:t>communication.</a:t>
            </a:r>
          </a:p>
          <a:p>
            <a:pPr marL="0" indent="0" algn="just">
              <a:buNone/>
            </a:pPr>
            <a:r>
              <a:rPr lang="en-US" dirty="0" smtClean="0"/>
              <a:t> </a:t>
            </a:r>
            <a:endParaRPr lang="en-US" dirty="0"/>
          </a:p>
          <a:p>
            <a:pPr marL="0" indent="0" algn="just">
              <a:buNone/>
            </a:pPr>
            <a:r>
              <a:rPr lang="en-US" dirty="0"/>
              <a:t>• Text is used in most Multimedia applications</a:t>
            </a:r>
            <a:r>
              <a:rPr lang="en-US" dirty="0" smtClean="0"/>
              <a:t>.</a:t>
            </a:r>
          </a:p>
          <a:p>
            <a:pPr marL="0" indent="0" algn="just">
              <a:buNone/>
            </a:pPr>
            <a:endParaRPr lang="en-US" dirty="0"/>
          </a:p>
          <a:p>
            <a:pPr marL="0" indent="0" algn="just">
              <a:buNone/>
            </a:pPr>
            <a:r>
              <a:rPr lang="en-US" dirty="0"/>
              <a:t>• With multimedia technology, text can be </a:t>
            </a:r>
            <a:r>
              <a:rPr lang="en-US" dirty="0" smtClean="0"/>
              <a:t>combined with </a:t>
            </a:r>
            <a:r>
              <a:rPr lang="en-US" dirty="0"/>
              <a:t>other media in a powerful and meaningful way </a:t>
            </a:r>
            <a:r>
              <a:rPr lang="en-US" dirty="0" smtClean="0"/>
              <a:t>to present </a:t>
            </a:r>
            <a:r>
              <a:rPr lang="en-US" dirty="0"/>
              <a:t>information and express moods</a:t>
            </a:r>
            <a:r>
              <a:rPr lang="en-US" dirty="0" smtClean="0"/>
              <a:t>.</a:t>
            </a:r>
          </a:p>
          <a:p>
            <a:pPr marL="0" indent="0" algn="just">
              <a:buNone/>
            </a:pPr>
            <a:endParaRPr lang="en-US" dirty="0"/>
          </a:p>
          <a:p>
            <a:pPr marL="0" indent="0" algn="just">
              <a:buNone/>
            </a:pPr>
            <a:r>
              <a:rPr lang="en-US" dirty="0"/>
              <a:t>• Text is the easiest to </a:t>
            </a:r>
            <a:r>
              <a:rPr lang="en-US" dirty="0" smtClean="0"/>
              <a:t>manipulate.</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 xmlns:p14="http://schemas.microsoft.com/office/powerpoint/2010/main" val="4215535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7A32E8B-A7C9-42DD-7C94-CE5085D7BF93}"/>
              </a:ext>
            </a:extLst>
          </p:cNvPr>
          <p:cNvSpPr>
            <a:spLocks noGrp="1"/>
          </p:cNvSpPr>
          <p:nvPr>
            <p:ph idx="1"/>
          </p:nvPr>
        </p:nvSpPr>
        <p:spPr/>
        <p:txBody>
          <a:bodyPr anchor="ctr">
            <a:normAutofit/>
          </a:bodyPr>
          <a:lstStyle/>
          <a:p>
            <a:pPr marL="0" indent="0" algn="ctr">
              <a:buNone/>
            </a:pPr>
            <a:r>
              <a:rPr lang="en-IN" sz="9600" dirty="0">
                <a:effectLst>
                  <a:outerShdw blurRad="38100" dist="38100" dir="2700000" algn="tl">
                    <a:srgbClr val="000000">
                      <a:alpha val="43137"/>
                    </a:srgbClr>
                  </a:outerShdw>
                </a:effectLst>
              </a:rPr>
              <a:t>Any query ??</a:t>
            </a:r>
          </a:p>
        </p:txBody>
      </p:sp>
      <p:sp>
        <p:nvSpPr>
          <p:cNvPr id="4" name="Slide Number Placeholder 3">
            <a:extLst>
              <a:ext uri="{FF2B5EF4-FFF2-40B4-BE49-F238E27FC236}">
                <a16:creationId xmlns="" xmlns:a16="http://schemas.microsoft.com/office/drawing/2014/main" id="{AD221F36-28F1-9CE7-37BD-5CAFD69B13A4}"/>
              </a:ext>
            </a:extLst>
          </p:cNvPr>
          <p:cNvSpPr>
            <a:spLocks noGrp="1"/>
          </p:cNvSpPr>
          <p:nvPr>
            <p:ph type="sldNum" sz="quarter" idx="12"/>
          </p:nvPr>
        </p:nvSpPr>
        <p:spPr/>
        <p:txBody>
          <a:bodyPr/>
          <a:lstStyle/>
          <a:p>
            <a:fld id="{BDCDBBEF-AA6C-4BA6-85B2-A17D7F280E38}" type="slidenum">
              <a:rPr lang="en-US" smtClean="0"/>
              <a:pPr/>
              <a:t>20</a:t>
            </a:fld>
            <a:endParaRPr lang="en-US"/>
          </a:p>
        </p:txBody>
      </p:sp>
    </p:spTree>
    <p:extLst>
      <p:ext uri="{BB962C8B-B14F-4D97-AF65-F5344CB8AC3E}">
        <p14:creationId xmlns="" xmlns:p14="http://schemas.microsoft.com/office/powerpoint/2010/main" val="3937592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21</a:t>
            </a:fld>
            <a:endParaRPr lang="en-US"/>
          </a:p>
        </p:txBody>
      </p:sp>
      <p:sp>
        <p:nvSpPr>
          <p:cNvPr id="8" name="Content Placeholder 7"/>
          <p:cNvSpPr>
            <a:spLocks noGrp="1"/>
          </p:cNvSpPr>
          <p:nvPr>
            <p:ph idx="1"/>
          </p:nvPr>
        </p:nvSpPr>
        <p:spPr>
          <a:xfrm>
            <a:off x="807720" y="1866106"/>
            <a:ext cx="10515600" cy="4351338"/>
          </a:xfrm>
        </p:spPr>
        <p:txBody>
          <a:bodyPr>
            <a:normAutofit/>
          </a:bodyPr>
          <a:lstStyle/>
          <a:p>
            <a:pPr marL="0" indent="0" algn="ctr">
              <a:buNone/>
            </a:pPr>
            <a:r>
              <a:rPr lang="en-IN" sz="5400" b="1" dirty="0">
                <a:solidFill>
                  <a:srgbClr val="FF0000"/>
                </a:solidFill>
                <a:latin typeface="Bookman Old Style"/>
                <a:ea typeface="Bookman Old Style"/>
                <a:cs typeface="Bookman Old Style"/>
                <a:sym typeface="Bookman Old Style"/>
              </a:rPr>
              <a:t>Thank you</a:t>
            </a:r>
            <a:endParaRPr lang="en-IN" sz="5400" dirty="0">
              <a:solidFill>
                <a:srgbClr val="FF0000"/>
              </a:solidFill>
              <a:latin typeface="Bookman Old Style"/>
              <a:ea typeface="Bookman Old Style"/>
              <a:cs typeface="Bookman Old Style"/>
              <a:sym typeface="Bookman Old Style"/>
            </a:endParaRPr>
          </a:p>
        </p:txBody>
      </p:sp>
      <p:pic>
        <p:nvPicPr>
          <p:cNvPr id="11" name="Picture 3" descr="C:\Users\HP 250 G5\Desktop\w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26337" y="-1377"/>
            <a:ext cx="1763512" cy="6278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460430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ea typeface="Calibri" panose="020F0502020204030204" pitchFamily="34" charset="0"/>
                <a:cs typeface="Times New Roman" panose="02020603050405020304" pitchFamily="18" charset="0"/>
              </a:rPr>
              <a:t>Usage of text in Multimedia</a:t>
            </a:r>
            <a:endParaRPr lang="en-US" sz="3200" b="1" dirty="0">
              <a:solidFill>
                <a:srgbClr val="FF0000"/>
              </a:solidFill>
            </a:endParaRPr>
          </a:p>
        </p:txBody>
      </p:sp>
      <p:sp>
        <p:nvSpPr>
          <p:cNvPr id="3" name="Content Placeholder 2"/>
          <p:cNvSpPr>
            <a:spLocks noGrp="1"/>
          </p:cNvSpPr>
          <p:nvPr>
            <p:ph idx="1"/>
          </p:nvPr>
        </p:nvSpPr>
        <p:spPr>
          <a:xfrm>
            <a:off x="1871002" y="1825625"/>
            <a:ext cx="9482797" cy="4351338"/>
          </a:xfrm>
        </p:spPr>
        <p:txBody>
          <a:bodyPr>
            <a:normAutofit/>
          </a:bodyPr>
          <a:lstStyle/>
          <a:p>
            <a:pPr marL="0" indent="0">
              <a:buNone/>
            </a:pPr>
            <a:r>
              <a:rPr lang="en-US" dirty="0"/>
              <a:t>Text Elements</a:t>
            </a:r>
          </a:p>
          <a:p>
            <a:pPr marL="0" indent="0">
              <a:buNone/>
            </a:pPr>
            <a:r>
              <a:rPr lang="en-US" dirty="0"/>
              <a:t>• Text elements can be categories into:</a:t>
            </a:r>
          </a:p>
          <a:p>
            <a:pPr marL="0" indent="0">
              <a:buNone/>
            </a:pPr>
            <a:r>
              <a:rPr lang="en-US" dirty="0" smtClean="0"/>
              <a:t>	– Alphabets </a:t>
            </a:r>
            <a:r>
              <a:rPr lang="en-US" dirty="0"/>
              <a:t>characters: A – Z</a:t>
            </a:r>
          </a:p>
          <a:p>
            <a:pPr marL="0" indent="0">
              <a:buNone/>
            </a:pPr>
            <a:r>
              <a:rPr lang="en-US" dirty="0" smtClean="0"/>
              <a:t>	– </a:t>
            </a:r>
            <a:r>
              <a:rPr lang="en-US" dirty="0"/>
              <a:t>Number: 0 – 9</a:t>
            </a:r>
          </a:p>
          <a:p>
            <a:pPr marL="0" indent="0">
              <a:buNone/>
            </a:pPr>
            <a:r>
              <a:rPr lang="en-US" dirty="0" smtClean="0"/>
              <a:t>	– </a:t>
            </a:r>
            <a:r>
              <a:rPr lang="en-US" dirty="0"/>
              <a:t>Special characters: . , ; : ‘ “</a:t>
            </a:r>
          </a:p>
          <a:p>
            <a:pPr marL="0" indent="0">
              <a:buNone/>
            </a:pPr>
            <a:r>
              <a:rPr lang="en-US" dirty="0" smtClean="0"/>
              <a:t>	– </a:t>
            </a:r>
            <a:r>
              <a:rPr lang="en-US" dirty="0"/>
              <a:t>Symbols: @ # $ &amp; *</a:t>
            </a: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 xmlns:p14="http://schemas.microsoft.com/office/powerpoint/2010/main" val="2282113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ea typeface="Calibri" panose="020F0502020204030204" pitchFamily="34" charset="0"/>
                <a:cs typeface="Times New Roman" panose="02020603050405020304" pitchFamily="18" charset="0"/>
              </a:rPr>
              <a:t>Usage of text in Multimedia</a:t>
            </a:r>
            <a:endParaRPr lang="en-US" sz="3200" b="1" dirty="0">
              <a:solidFill>
                <a:srgbClr val="FF0000"/>
              </a:solidFill>
            </a:endParaRPr>
          </a:p>
        </p:txBody>
      </p:sp>
      <p:sp>
        <p:nvSpPr>
          <p:cNvPr id="3" name="Content Placeholder 2"/>
          <p:cNvSpPr>
            <a:spLocks noGrp="1"/>
          </p:cNvSpPr>
          <p:nvPr>
            <p:ph idx="1"/>
          </p:nvPr>
        </p:nvSpPr>
        <p:spPr>
          <a:xfrm>
            <a:off x="1519310" y="1825625"/>
            <a:ext cx="9834489" cy="4351338"/>
          </a:xfrm>
        </p:spPr>
        <p:txBody>
          <a:bodyPr>
            <a:normAutofit/>
          </a:bodyPr>
          <a:lstStyle/>
          <a:p>
            <a:pPr marL="0" indent="0">
              <a:buNone/>
            </a:pPr>
            <a:r>
              <a:rPr lang="en-US" dirty="0"/>
              <a:t>Text Usages</a:t>
            </a:r>
          </a:p>
          <a:p>
            <a:pPr marL="0" indent="0">
              <a:buNone/>
            </a:pPr>
            <a:r>
              <a:rPr lang="en-US" dirty="0" smtClean="0"/>
              <a:t>	• </a:t>
            </a:r>
            <a:r>
              <a:rPr lang="en-US" dirty="0"/>
              <a:t>Heading / Title</a:t>
            </a:r>
          </a:p>
          <a:p>
            <a:pPr marL="0" indent="0">
              <a:buNone/>
            </a:pPr>
            <a:r>
              <a:rPr lang="en-US" dirty="0" smtClean="0"/>
              <a:t>	• </a:t>
            </a:r>
            <a:r>
              <a:rPr lang="en-US" dirty="0"/>
              <a:t>Bullet / list</a:t>
            </a:r>
          </a:p>
          <a:p>
            <a:pPr marL="0" indent="0">
              <a:buNone/>
            </a:pPr>
            <a:r>
              <a:rPr lang="en-US" dirty="0" smtClean="0"/>
              <a:t>	• </a:t>
            </a:r>
            <a:r>
              <a:rPr lang="en-US" dirty="0"/>
              <a:t>Paragraph</a:t>
            </a:r>
          </a:p>
          <a:p>
            <a:pPr marL="0" indent="0">
              <a:buNone/>
            </a:pPr>
            <a:r>
              <a:rPr lang="en-US" dirty="0" smtClean="0"/>
              <a:t>	• </a:t>
            </a:r>
            <a:r>
              <a:rPr lang="en-US" dirty="0"/>
              <a:t>Scrolling text</a:t>
            </a:r>
          </a:p>
          <a:p>
            <a:pPr marL="0" indent="0">
              <a:buNone/>
            </a:pPr>
            <a:r>
              <a:rPr lang="en-US" dirty="0" smtClean="0"/>
              <a:t>	• </a:t>
            </a:r>
            <a:r>
              <a:rPr lang="en-US" dirty="0"/>
              <a:t>Navigation</a:t>
            </a:r>
          </a:p>
          <a:p>
            <a:pPr marL="0" indent="0">
              <a:buNone/>
            </a:pPr>
            <a:r>
              <a:rPr lang="en-US" dirty="0" smtClean="0"/>
              <a:t>	• </a:t>
            </a:r>
            <a:r>
              <a:rPr lang="en-US" dirty="0"/>
              <a:t>Text as graphics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 xmlns:p14="http://schemas.microsoft.com/office/powerpoint/2010/main" val="18363626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88845" y="1531365"/>
            <a:ext cx="1818005"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Text</a:t>
            </a:r>
            <a:r>
              <a:rPr sz="2400" b="1" spc="-75" dirty="0">
                <a:latin typeface="Arial"/>
                <a:cs typeface="Arial"/>
              </a:rPr>
              <a:t> </a:t>
            </a:r>
            <a:r>
              <a:rPr sz="2400" b="1" spc="-5" dirty="0">
                <a:latin typeface="Arial"/>
                <a:cs typeface="Arial"/>
              </a:rPr>
              <a:t>Usages</a:t>
            </a:r>
            <a:endParaRPr sz="2400">
              <a:latin typeface="Arial"/>
              <a:cs typeface="Arial"/>
            </a:endParaRPr>
          </a:p>
        </p:txBody>
      </p:sp>
      <p:grpSp>
        <p:nvGrpSpPr>
          <p:cNvPr id="4" name="object 4"/>
          <p:cNvGrpSpPr/>
          <p:nvPr/>
        </p:nvGrpSpPr>
        <p:grpSpPr>
          <a:xfrm>
            <a:off x="3408363" y="2473452"/>
            <a:ext cx="5375275" cy="3497579"/>
            <a:chOff x="1884362" y="2473451"/>
            <a:chExt cx="5375275" cy="3497579"/>
          </a:xfrm>
        </p:grpSpPr>
        <p:pic>
          <p:nvPicPr>
            <p:cNvPr id="5" name="object 5"/>
            <p:cNvPicPr/>
            <p:nvPr/>
          </p:nvPicPr>
          <p:blipFill>
            <a:blip r:embed="rId2" cstate="print"/>
            <a:stretch>
              <a:fillRect/>
            </a:stretch>
          </p:blipFill>
          <p:spPr>
            <a:xfrm>
              <a:off x="2171700" y="2473451"/>
              <a:ext cx="4718304" cy="3497579"/>
            </a:xfrm>
            <a:prstGeom prst="rect">
              <a:avLst/>
            </a:prstGeom>
          </p:spPr>
        </p:pic>
        <p:sp>
          <p:nvSpPr>
            <p:cNvPr id="6" name="object 6"/>
            <p:cNvSpPr/>
            <p:nvPr/>
          </p:nvSpPr>
          <p:spPr>
            <a:xfrm>
              <a:off x="1889125" y="2833623"/>
              <a:ext cx="5365750" cy="2548255"/>
            </a:xfrm>
            <a:custGeom>
              <a:avLst/>
              <a:gdLst/>
              <a:ahLst/>
              <a:cxnLst/>
              <a:rect l="l" t="t" r="r" b="b"/>
              <a:pathLst>
                <a:path w="5365750" h="2548254">
                  <a:moveTo>
                    <a:pt x="5365750" y="1454150"/>
                  </a:moveTo>
                  <a:lnTo>
                    <a:pt x="3837051" y="1109726"/>
                  </a:lnTo>
                </a:path>
                <a:path w="5365750" h="2548254">
                  <a:moveTo>
                    <a:pt x="5365750" y="2548001"/>
                  </a:moveTo>
                  <a:lnTo>
                    <a:pt x="4106799" y="2278126"/>
                  </a:lnTo>
                </a:path>
                <a:path w="5365750" h="2548254">
                  <a:moveTo>
                    <a:pt x="0" y="149225"/>
                  </a:moveTo>
                  <a:lnTo>
                    <a:pt x="463550" y="0"/>
                  </a:lnTo>
                </a:path>
                <a:path w="5365750" h="2548254">
                  <a:moveTo>
                    <a:pt x="74549" y="1949450"/>
                  </a:moveTo>
                  <a:lnTo>
                    <a:pt x="509650" y="1828800"/>
                  </a:lnTo>
                </a:path>
              </a:pathLst>
            </a:custGeom>
            <a:ln w="9525">
              <a:solidFill>
                <a:srgbClr val="000000"/>
              </a:solidFill>
            </a:ln>
          </p:spPr>
          <p:txBody>
            <a:bodyPr wrap="square" lIns="0" tIns="0" rIns="0" bIns="0" rtlCol="0"/>
            <a:lstStyle/>
            <a:p>
              <a:endParaRPr/>
            </a:p>
          </p:txBody>
        </p:sp>
      </p:grpSp>
      <p:sp>
        <p:nvSpPr>
          <p:cNvPr id="7" name="object 7"/>
          <p:cNvSpPr txBox="1"/>
          <p:nvPr/>
        </p:nvSpPr>
        <p:spPr>
          <a:xfrm>
            <a:off x="8855076" y="4173474"/>
            <a:ext cx="1355725" cy="286617"/>
          </a:xfrm>
          <a:prstGeom prst="rect">
            <a:avLst/>
          </a:prstGeom>
          <a:solidFill>
            <a:srgbClr val="FFFFFF"/>
          </a:solidFill>
          <a:ln w="9525">
            <a:solidFill>
              <a:srgbClr val="000000"/>
            </a:solidFill>
          </a:ln>
        </p:spPr>
        <p:txBody>
          <a:bodyPr vert="horz" wrap="square" lIns="0" tIns="40005" rIns="0" bIns="0" rtlCol="0">
            <a:spAutoFit/>
          </a:bodyPr>
          <a:lstStyle/>
          <a:p>
            <a:pPr marL="334010">
              <a:spcBef>
                <a:spcPts val="315"/>
              </a:spcBef>
            </a:pPr>
            <a:r>
              <a:rPr sz="1600" spc="-5" dirty="0">
                <a:latin typeface="Times New Roman"/>
                <a:cs typeface="Times New Roman"/>
              </a:rPr>
              <a:t>Heading</a:t>
            </a:r>
            <a:endParaRPr sz="1600">
              <a:latin typeface="Times New Roman"/>
              <a:cs typeface="Times New Roman"/>
            </a:endParaRPr>
          </a:p>
        </p:txBody>
      </p:sp>
      <p:sp>
        <p:nvSpPr>
          <p:cNvPr id="11" name="object 11"/>
          <p:cNvSpPr txBox="1"/>
          <p:nvPr/>
        </p:nvSpPr>
        <p:spPr>
          <a:xfrm>
            <a:off x="10183115" y="6482259"/>
            <a:ext cx="203835" cy="294953"/>
          </a:xfrm>
          <a:prstGeom prst="rect">
            <a:avLst/>
          </a:prstGeom>
        </p:spPr>
        <p:txBody>
          <a:bodyPr vert="horz" wrap="square" lIns="0" tIns="0" rIns="0" bIns="0" rtlCol="0">
            <a:spAutoFit/>
          </a:bodyPr>
          <a:lstStyle/>
          <a:p>
            <a:pPr marL="38100">
              <a:lnSpc>
                <a:spcPts val="2285"/>
              </a:lnSpc>
            </a:pPr>
            <a:fld id="{81D60167-4931-47E6-BA6A-407CBD079E47}" type="slidenum">
              <a:rPr sz="2000" b="1" dirty="0">
                <a:solidFill>
                  <a:srgbClr val="FFFFFF"/>
                </a:solidFill>
                <a:latin typeface="Times New Roman"/>
                <a:cs typeface="Times New Roman"/>
              </a:rPr>
              <a:pPr marL="38100">
                <a:lnSpc>
                  <a:spcPts val="2285"/>
                </a:lnSpc>
              </a:pPr>
              <a:t>5</a:t>
            </a:fld>
            <a:endParaRPr sz="2000">
              <a:latin typeface="Times New Roman"/>
              <a:cs typeface="Times New Roman"/>
            </a:endParaRPr>
          </a:p>
        </p:txBody>
      </p:sp>
      <p:sp>
        <p:nvSpPr>
          <p:cNvPr id="8" name="object 8"/>
          <p:cNvSpPr txBox="1"/>
          <p:nvPr/>
        </p:nvSpPr>
        <p:spPr>
          <a:xfrm>
            <a:off x="8855076" y="5267326"/>
            <a:ext cx="1584325" cy="286617"/>
          </a:xfrm>
          <a:prstGeom prst="rect">
            <a:avLst/>
          </a:prstGeom>
          <a:solidFill>
            <a:srgbClr val="FFFFFF"/>
          </a:solidFill>
          <a:ln w="9525">
            <a:solidFill>
              <a:srgbClr val="000000"/>
            </a:solidFill>
          </a:ln>
        </p:spPr>
        <p:txBody>
          <a:bodyPr vert="horz" wrap="square" lIns="0" tIns="40005" rIns="0" bIns="0" rtlCol="0">
            <a:spAutoFit/>
          </a:bodyPr>
          <a:lstStyle/>
          <a:p>
            <a:pPr marL="381000">
              <a:spcBef>
                <a:spcPts val="315"/>
              </a:spcBef>
            </a:pPr>
            <a:r>
              <a:rPr sz="1600" spc="-5" dirty="0">
                <a:latin typeface="Times New Roman"/>
                <a:cs typeface="Times New Roman"/>
              </a:rPr>
              <a:t>Paragraph</a:t>
            </a:r>
            <a:endParaRPr sz="1600">
              <a:latin typeface="Times New Roman"/>
              <a:cs typeface="Times New Roman"/>
            </a:endParaRPr>
          </a:p>
        </p:txBody>
      </p:sp>
      <p:sp>
        <p:nvSpPr>
          <p:cNvPr id="9" name="object 9"/>
          <p:cNvSpPr txBox="1"/>
          <p:nvPr/>
        </p:nvSpPr>
        <p:spPr>
          <a:xfrm>
            <a:off x="1905001" y="2868549"/>
            <a:ext cx="1431925" cy="286617"/>
          </a:xfrm>
          <a:prstGeom prst="rect">
            <a:avLst/>
          </a:prstGeom>
          <a:solidFill>
            <a:srgbClr val="FFFFFF"/>
          </a:solidFill>
          <a:ln w="9525">
            <a:solidFill>
              <a:srgbClr val="000000"/>
            </a:solidFill>
          </a:ln>
        </p:spPr>
        <p:txBody>
          <a:bodyPr vert="horz" wrap="square" lIns="0" tIns="40005" rIns="0" bIns="0" rtlCol="0">
            <a:spAutoFit/>
          </a:bodyPr>
          <a:lstStyle/>
          <a:p>
            <a:pPr marL="96520">
              <a:spcBef>
                <a:spcPts val="315"/>
              </a:spcBef>
            </a:pPr>
            <a:r>
              <a:rPr sz="1600" spc="-30" dirty="0">
                <a:latin typeface="Times New Roman"/>
                <a:cs typeface="Times New Roman"/>
              </a:rPr>
              <a:t>Text </a:t>
            </a:r>
            <a:r>
              <a:rPr sz="1600" spc="-5" dirty="0">
                <a:latin typeface="Times New Roman"/>
                <a:cs typeface="Times New Roman"/>
              </a:rPr>
              <a:t>as</a:t>
            </a:r>
            <a:r>
              <a:rPr sz="1600" spc="-15" dirty="0">
                <a:latin typeface="Times New Roman"/>
                <a:cs typeface="Times New Roman"/>
              </a:rPr>
              <a:t> </a:t>
            </a:r>
            <a:r>
              <a:rPr sz="1600" spc="-5" dirty="0">
                <a:latin typeface="Times New Roman"/>
                <a:cs typeface="Times New Roman"/>
              </a:rPr>
              <a:t>graphic</a:t>
            </a:r>
            <a:endParaRPr sz="1600">
              <a:latin typeface="Times New Roman"/>
              <a:cs typeface="Times New Roman"/>
            </a:endParaRPr>
          </a:p>
        </p:txBody>
      </p:sp>
      <p:sp>
        <p:nvSpPr>
          <p:cNvPr id="10" name="object 10"/>
          <p:cNvSpPr txBox="1"/>
          <p:nvPr/>
        </p:nvSpPr>
        <p:spPr>
          <a:xfrm>
            <a:off x="1752601" y="4668902"/>
            <a:ext cx="1659255" cy="286617"/>
          </a:xfrm>
          <a:prstGeom prst="rect">
            <a:avLst/>
          </a:prstGeom>
          <a:solidFill>
            <a:srgbClr val="FFFFFF"/>
          </a:solidFill>
          <a:ln w="9525">
            <a:solidFill>
              <a:srgbClr val="000000"/>
            </a:solidFill>
          </a:ln>
        </p:spPr>
        <p:txBody>
          <a:bodyPr vert="horz" wrap="square" lIns="0" tIns="40005" rIns="0" bIns="0" rtlCol="0">
            <a:spAutoFit/>
          </a:bodyPr>
          <a:lstStyle/>
          <a:p>
            <a:pPr marL="376555">
              <a:spcBef>
                <a:spcPts val="315"/>
              </a:spcBef>
            </a:pPr>
            <a:r>
              <a:rPr sz="1600" spc="-5" dirty="0">
                <a:latin typeface="Times New Roman"/>
                <a:cs typeface="Times New Roman"/>
              </a:rPr>
              <a:t>Navigation</a:t>
            </a:r>
            <a:endParaRPr sz="1600">
              <a:latin typeface="Times New Roman"/>
              <a:cs typeface="Times New Roman"/>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ea typeface="Calibri" panose="020F0502020204030204" pitchFamily="34" charset="0"/>
                <a:cs typeface="Times New Roman" panose="02020603050405020304" pitchFamily="18" charset="0"/>
              </a:rPr>
              <a:t>Usage of text in Multimedia</a:t>
            </a:r>
            <a:endParaRPr lang="en-US" sz="3200" b="1" dirty="0">
              <a:solidFill>
                <a:srgbClr val="FF0000"/>
              </a:solidFil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pic>
        <p:nvPicPr>
          <p:cNvPr id="5" name="object 5">
            <a:extLst>
              <a:ext uri="{FF2B5EF4-FFF2-40B4-BE49-F238E27FC236}">
                <a16:creationId xmlns="" xmlns:a16="http://schemas.microsoft.com/office/drawing/2014/main" id="{DBF1AE7B-4CCC-E42B-F2B1-EB00C8E21CFF}"/>
              </a:ext>
            </a:extLst>
          </p:cNvPr>
          <p:cNvPicPr>
            <a:picLocks noGrp="1"/>
          </p:cNvPicPr>
          <p:nvPr>
            <p:ph idx="1"/>
          </p:nvPr>
        </p:nvPicPr>
        <p:blipFill>
          <a:blip r:embed="rId2" cstate="print"/>
          <a:stretch>
            <a:fillRect/>
          </a:stretch>
        </p:blipFill>
        <p:spPr>
          <a:xfrm>
            <a:off x="3530617" y="1825625"/>
            <a:ext cx="4741846" cy="4351338"/>
          </a:xfrm>
          <a:prstGeom prst="rect">
            <a:avLst/>
          </a:prstGeom>
        </p:spPr>
      </p:pic>
    </p:spTree>
    <p:extLst>
      <p:ext uri="{BB962C8B-B14F-4D97-AF65-F5344CB8AC3E}">
        <p14:creationId xmlns="" xmlns:p14="http://schemas.microsoft.com/office/powerpoint/2010/main" val="2379182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Transition from conventional media to digital media.</a:t>
            </a:r>
          </a:p>
        </p:txBody>
      </p:sp>
      <p:sp>
        <p:nvSpPr>
          <p:cNvPr id="3" name="Content Placeholder 2"/>
          <p:cNvSpPr>
            <a:spLocks noGrp="1"/>
          </p:cNvSpPr>
          <p:nvPr>
            <p:ph idx="1"/>
          </p:nvPr>
        </p:nvSpPr>
        <p:spPr/>
        <p:txBody>
          <a:bodyPr/>
          <a:lstStyle/>
          <a:p>
            <a:pPr algn="just"/>
            <a:r>
              <a:rPr lang="en-US" b="0" i="0" dirty="0">
                <a:effectLst/>
                <a:latin typeface="IBM Plex Sans" panose="020B0604020202020204" pitchFamily="34" charset="0"/>
              </a:rPr>
              <a:t>Digital marketing has the upper hand over traditional marketing in many ways. To learn how to transition from traditional to digital marketing, you should be aware of how digital works and what its benefits are.</a:t>
            </a:r>
          </a:p>
          <a:p>
            <a:pPr marL="0" indent="0" algn="just">
              <a:buNone/>
            </a:pPr>
            <a:endParaRPr lang="en-US" b="0" i="1" dirty="0">
              <a:effectLst/>
              <a:latin typeface="IBM Plex Sans" panose="020B0604020202020204" pitchFamily="34" charset="0"/>
            </a:endParaRPr>
          </a:p>
          <a:p>
            <a:pPr marL="0" indent="0" algn="just">
              <a:buNone/>
            </a:pPr>
            <a:r>
              <a:rPr lang="en-US" b="0" i="1" dirty="0">
                <a:effectLst/>
                <a:latin typeface="IBM Plex Sans" panose="020B0604020202020204" pitchFamily="34" charset="0"/>
              </a:rPr>
              <a:t>How To Transition From Traditional Marketing to Digital Marketing:</a:t>
            </a:r>
            <a:endParaRPr lang="en-US" b="0" i="0" dirty="0">
              <a:effectLst/>
              <a:latin typeface="IBM Plex Sans" panose="020B060402020202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 xmlns:p14="http://schemas.microsoft.com/office/powerpoint/2010/main" val="1701862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Transition from conventional media to digital media.</a:t>
            </a:r>
          </a:p>
        </p:txBody>
      </p:sp>
      <p:sp>
        <p:nvSpPr>
          <p:cNvPr id="3" name="Content Placeholder 2"/>
          <p:cNvSpPr>
            <a:spLocks noGrp="1"/>
          </p:cNvSpPr>
          <p:nvPr>
            <p:ph idx="1"/>
          </p:nvPr>
        </p:nvSpPr>
        <p:spPr>
          <a:xfrm>
            <a:off x="838200" y="1448972"/>
            <a:ext cx="10515600" cy="4727991"/>
          </a:xfrm>
        </p:spPr>
        <p:txBody>
          <a:bodyPr>
            <a:normAutofit/>
          </a:bodyPr>
          <a:lstStyle/>
          <a:p>
            <a:r>
              <a:rPr lang="en-US" b="1" i="0" dirty="0">
                <a:effectLst/>
                <a:latin typeface="inherit"/>
              </a:rPr>
              <a:t>Digital Marketing Characteristics</a:t>
            </a:r>
            <a:r>
              <a:rPr lang="en-US" b="0" i="0" dirty="0">
                <a:effectLst/>
                <a:latin typeface="inherit"/>
              </a:rPr>
              <a:t/>
            </a:r>
            <a:br>
              <a:rPr lang="en-US" b="0" i="0" dirty="0">
                <a:effectLst/>
                <a:latin typeface="inherit"/>
              </a:rPr>
            </a:br>
            <a:endParaRPr lang="en-US" b="0" i="0" dirty="0">
              <a:effectLst/>
              <a:latin typeface="inherit"/>
            </a:endParaRPr>
          </a:p>
          <a:p>
            <a:pPr algn="just"/>
            <a:r>
              <a:rPr lang="en-US" sz="2200" b="0" i="0" dirty="0">
                <a:effectLst/>
                <a:latin typeface="IBM Plex Sans" panose="020B0503050203000203" pitchFamily="34" charset="0"/>
              </a:rPr>
              <a:t>With digital, your </a:t>
            </a:r>
            <a:r>
              <a:rPr lang="en-US" sz="2200" b="0" i="0" dirty="0" smtClean="0">
                <a:effectLst/>
                <a:latin typeface="IBM Plex Sans" panose="020B0503050203000203" pitchFamily="34" charset="0"/>
              </a:rPr>
              <a:t>marketing efforts</a:t>
            </a:r>
            <a:r>
              <a:rPr lang="en-US" sz="2200" dirty="0">
                <a:latin typeface="IBM Plex Sans" panose="020B0503050203000203" pitchFamily="34" charset="0"/>
              </a:rPr>
              <a:t> </a:t>
            </a:r>
            <a:r>
              <a:rPr lang="en-US" sz="2200" b="0" i="0" dirty="0" smtClean="0">
                <a:effectLst/>
                <a:latin typeface="IBM Plex Sans" panose="020B0503050203000203" pitchFamily="34" charset="0"/>
              </a:rPr>
              <a:t>can </a:t>
            </a:r>
            <a:r>
              <a:rPr lang="en-US" sz="2200" b="0" i="0" dirty="0">
                <a:effectLst/>
                <a:latin typeface="IBM Plex Sans" panose="020B0503050203000203" pitchFamily="34" charset="0"/>
              </a:rPr>
              <a:t>go global. That’s the defining characteristic of digital marketing, and it makes it so compelling. You don’t have to rely on direct mail, TV and print ads, and pray that your message reaches your target audience. Nowadays, when it’s easier for consumers than ever to skip an advertisement they aren’t interested in, traditional marketing becomes more obsolete</a:t>
            </a:r>
            <a:r>
              <a:rPr lang="en-US" sz="2200" b="0" i="0" dirty="0" smtClean="0">
                <a:effectLst/>
                <a:latin typeface="IBM Plex Sans" panose="020B0503050203000203" pitchFamily="34" charset="0"/>
              </a:rPr>
              <a:t>.</a:t>
            </a:r>
          </a:p>
          <a:p>
            <a:pPr algn="just"/>
            <a:endParaRPr lang="en-US" sz="2200" b="0" i="0" dirty="0">
              <a:effectLst/>
              <a:latin typeface="IBM Plex Sans" panose="020B0503050203000203" pitchFamily="34" charset="0"/>
            </a:endParaRPr>
          </a:p>
          <a:p>
            <a:pPr algn="just"/>
            <a:r>
              <a:rPr lang="en-US" sz="2200" b="0" i="0" dirty="0">
                <a:effectLst/>
                <a:latin typeface="IBM Plex Sans" panose="020B0503050203000203" pitchFamily="34" charset="0"/>
              </a:rPr>
              <a:t>As opposed to that, digital marketing keeps up with the technological times. It aims to target only the right consumers, using very specific and accurate metrics which take demographics into account. There’s a broader audience to reach, as well as more ways to do it effectively.</a:t>
            </a:r>
          </a:p>
          <a:p>
            <a:pPr marL="0" indent="0" algn="just">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spTree>
    <p:extLst>
      <p:ext uri="{BB962C8B-B14F-4D97-AF65-F5344CB8AC3E}">
        <p14:creationId xmlns="" xmlns:p14="http://schemas.microsoft.com/office/powerpoint/2010/main" val="2090264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0000"/>
                </a:solidFill>
              </a:rPr>
              <a:t>Transition from conventional media to digital media.</a:t>
            </a:r>
          </a:p>
        </p:txBody>
      </p:sp>
      <p:sp>
        <p:nvSpPr>
          <p:cNvPr id="3" name="Content Placeholder 2"/>
          <p:cNvSpPr>
            <a:spLocks noGrp="1"/>
          </p:cNvSpPr>
          <p:nvPr>
            <p:ph idx="1"/>
          </p:nvPr>
        </p:nvSpPr>
        <p:spPr/>
        <p:txBody>
          <a:bodyPr>
            <a:normAutofit/>
          </a:bodyPr>
          <a:lstStyle/>
          <a:p>
            <a:r>
              <a:rPr lang="en-US" b="0" i="0" dirty="0">
                <a:effectLst/>
                <a:latin typeface="inherit"/>
              </a:rPr>
              <a:t>Digital Marketing Effectiveness</a:t>
            </a:r>
            <a:br>
              <a:rPr lang="en-US" b="0" i="0" dirty="0">
                <a:effectLst/>
                <a:latin typeface="inherit"/>
              </a:rPr>
            </a:br>
            <a:endParaRPr lang="en-US" b="0" i="0" dirty="0">
              <a:effectLst/>
              <a:latin typeface="inherit"/>
            </a:endParaRPr>
          </a:p>
          <a:p>
            <a:pPr marL="0" indent="0" algn="just">
              <a:buNone/>
            </a:pPr>
            <a:r>
              <a:rPr lang="en-US" sz="2400" b="0" i="0" dirty="0">
                <a:effectLst/>
                <a:latin typeface="IBM Plex Sans" panose="020B0503050203000203" pitchFamily="34" charset="0"/>
              </a:rPr>
              <a:t>With the ability to track your campaigns in real time and research your target audience thoroughly, the game profoundly changes. Digital enables you to do things you could only dream of with traditional marketing. You can engage your audience, target your ideal customers precisely, and get better ROI. As your marketing efforts will become more laser-focused; you’ll be able to get new leads at a fraction of the cost of traditional marketing strategies.</a:t>
            </a: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spTree>
    <p:extLst>
      <p:ext uri="{BB962C8B-B14F-4D97-AF65-F5344CB8AC3E}">
        <p14:creationId xmlns="" xmlns:p14="http://schemas.microsoft.com/office/powerpoint/2010/main" val="373996612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8216</TotalTime>
  <Words>326</Words>
  <Application>Microsoft Office PowerPoint</Application>
  <PresentationFormat>Custom</PresentationFormat>
  <Paragraphs>80</Paragraphs>
  <Slides>21</Slides>
  <Notes>0</Notes>
  <HiddenSlides>0</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1_Office Theme</vt:lpstr>
      <vt:lpstr>Contents Slide Master</vt:lpstr>
      <vt:lpstr>Slide 1</vt:lpstr>
      <vt:lpstr>Usage of text in Multimedia</vt:lpstr>
      <vt:lpstr>Usage of text in Multimedia</vt:lpstr>
      <vt:lpstr>Usage of text in Multimedia</vt:lpstr>
      <vt:lpstr>Slide 5</vt:lpstr>
      <vt:lpstr>Usage of text in Multimedia</vt:lpstr>
      <vt:lpstr>Transition from conventional media to digital media.</vt:lpstr>
      <vt:lpstr>Transition from conventional media to digital media.</vt:lpstr>
      <vt:lpstr>Transition from conventional media to digital media.</vt:lpstr>
      <vt:lpstr>Transition from conventional media to digital media.</vt:lpstr>
      <vt:lpstr>Slide 11</vt:lpstr>
      <vt:lpstr>Slide 12</vt:lpstr>
      <vt:lpstr>Slide 13</vt:lpstr>
      <vt:lpstr>Slide 14</vt:lpstr>
      <vt:lpstr>Slide 15</vt:lpstr>
      <vt:lpstr>Slide 16</vt:lpstr>
      <vt:lpstr>Slide 17</vt:lpstr>
      <vt:lpstr>Slide 18</vt:lpstr>
      <vt:lpstr>Reference and text books:- </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INDER</cp:lastModifiedBy>
  <cp:revision>450</cp:revision>
  <dcterms:created xsi:type="dcterms:W3CDTF">2019-01-09T10:33:58Z</dcterms:created>
  <dcterms:modified xsi:type="dcterms:W3CDTF">2022-08-09T20:43:20Z</dcterms:modified>
</cp:coreProperties>
</file>